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</p:sldMasterIdLst>
  <p:notesMasterIdLst>
    <p:notesMasterId r:id="rId23"/>
  </p:notesMasterIdLst>
  <p:sldIdLst>
    <p:sldId id="268" r:id="rId2"/>
    <p:sldId id="269" r:id="rId3"/>
    <p:sldId id="270" r:id="rId4"/>
    <p:sldId id="271" r:id="rId5"/>
    <p:sldId id="273" r:id="rId6"/>
    <p:sldId id="272" r:id="rId7"/>
    <p:sldId id="274" r:id="rId8"/>
    <p:sldId id="275" r:id="rId9"/>
    <p:sldId id="284" r:id="rId10"/>
    <p:sldId id="276" r:id="rId11"/>
    <p:sldId id="285" r:id="rId12"/>
    <p:sldId id="277" r:id="rId13"/>
    <p:sldId id="278" r:id="rId14"/>
    <p:sldId id="286" r:id="rId15"/>
    <p:sldId id="287" r:id="rId16"/>
    <p:sldId id="288" r:id="rId17"/>
    <p:sldId id="279" r:id="rId18"/>
    <p:sldId id="280" r:id="rId19"/>
    <p:sldId id="281" r:id="rId20"/>
    <p:sldId id="282" r:id="rId21"/>
    <p:sldId id="283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0" autoAdjust="0"/>
    <p:restoredTop sz="84956" autoAdjust="0"/>
  </p:normalViewPr>
  <p:slideViewPr>
    <p:cSldViewPr snapToGrid="0">
      <p:cViewPr>
        <p:scale>
          <a:sx n="50" d="100"/>
          <a:sy n="50" d="100"/>
        </p:scale>
        <p:origin x="179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Thank you.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cross-functional effort amongst W&amp;M and IS teams; 100% buy-in on the need for planning from middle-management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have not brought yet to data, IT supply chain, infra, IT Sec and others into fold.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2711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9446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Who, what, where, why – problem statement</a:t>
            </a:r>
          </a:p>
          <a:p>
            <a:r>
              <a:rPr lang="en-US" dirty="0" smtClean="0"/>
              <a:t>How – solution statement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327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Product market fit lays on</a:t>
            </a:r>
            <a:r>
              <a:rPr lang="en-US" baseline="0" dirty="0" smtClean="0"/>
              <a:t> a good foundation of problem solution fit.  If you are just starting to develop your problem statements here, you aren’t at product-market fit.  But if you are trying to see if those problem statements have a larger appeal, you are.  There are similar tools here, but different goals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Technical implementations should start with a developed problem statement and constantly reflect back on them to make sure the solution solves the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3175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smtClean="0"/>
              <a:t>Start trying this out with troubleshooting tasks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5712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Note that the </a:t>
            </a:r>
            <a:r>
              <a:rPr lang="en-US" sz="1200" b="0" i="1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description of system impeding the user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will become part of the solution statement later but should not be a complete recommended solution.  It is the beginning of the solution discovery process.  Also, the </a:t>
            </a:r>
            <a:r>
              <a:rPr lang="en-US" sz="1200" b="0" i="1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emotion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aspect will help you in prioritization in combination with the criticality of the job the user is trying to complete and the type of user facing the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548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have an upcoming talk on hypothesis</a:t>
            </a:r>
            <a:r>
              <a:rPr lang="en-US" baseline="0" dirty="0" smtClean="0"/>
              <a:t>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8669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Section Divider 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oogle Shape;263;p30"/>
          <p:cNvPicPr preferRelativeResize="0"/>
          <p:nvPr userDrawn="1"/>
        </p:nvPicPr>
        <p:blipFill rotWithShape="1">
          <a:blip r:embed="rId2">
            <a:alphaModFix amt="6000"/>
          </a:blip>
          <a:srcRect l="2531" t="470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3;p3"/>
          <p:cNvSpPr txBox="1">
            <a:spLocks noGrp="1"/>
          </p:cNvSpPr>
          <p:nvPr>
            <p:ph type="title"/>
          </p:nvPr>
        </p:nvSpPr>
        <p:spPr>
          <a:xfrm>
            <a:off x="903515" y="2863562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pic>
        <p:nvPicPr>
          <p:cNvPr id="11" name="Google Shape;26;p3"/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5525" y="2192924"/>
            <a:ext cx="9324048" cy="466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7;p3"/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0621393" y="6328034"/>
            <a:ext cx="1220930" cy="418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Section Divider 1">
    <p:bg>
      <p:bgPr>
        <a:solidFill>
          <a:srgbClr val="7F7F7F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903515" y="2863562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2">
            <a:alphaModFix/>
          </a:blip>
          <a:srcRect l="51730" b="38555"/>
          <a:stretch/>
        </p:blipFill>
        <p:spPr>
          <a:xfrm>
            <a:off x="-76201" y="5172500"/>
            <a:ext cx="6518573" cy="168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"/>
          <p:cNvSpPr/>
          <p:nvPr/>
        </p:nvSpPr>
        <p:spPr>
          <a:xfrm>
            <a:off x="10480950" y="6185600"/>
            <a:ext cx="1419300" cy="5619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" name="Google Shape;2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5525" y="2192924"/>
            <a:ext cx="9324048" cy="466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21393" y="6328034"/>
            <a:ext cx="1220930" cy="418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1" userDrawn="1">
  <p:cSld name="Main Title">
    <p:bg>
      <p:bgPr>
        <a:solidFill>
          <a:srgbClr val="E21C1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10480950" y="6185600"/>
            <a:ext cx="1419300" cy="561900"/>
          </a:xfrm>
          <a:prstGeom prst="rect">
            <a:avLst/>
          </a:prstGeom>
          <a:solidFill>
            <a:srgbClr val="E21C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" name="Google Shape;3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75525" y="2192924"/>
            <a:ext cx="9324048" cy="466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/>
          <p:cNvPicPr preferRelativeResize="0"/>
          <p:nvPr/>
        </p:nvPicPr>
        <p:blipFill rotWithShape="1">
          <a:blip r:embed="rId3">
            <a:alphaModFix/>
          </a:blip>
          <a:srcRect l="52154" b="39250"/>
          <a:stretch/>
        </p:blipFill>
        <p:spPr>
          <a:xfrm>
            <a:off x="-19051" y="5172500"/>
            <a:ext cx="6461423" cy="166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21393" y="6328034"/>
            <a:ext cx="1220930" cy="418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11;p16"/>
          <p:cNvPicPr preferRelativeResize="0"/>
          <p:nvPr userDrawn="1"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2788" y="2903250"/>
            <a:ext cx="2343325" cy="796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112;p16"/>
          <p:cNvCxnSpPr/>
          <p:nvPr userDrawn="1"/>
        </p:nvCxnSpPr>
        <p:spPr>
          <a:xfrm>
            <a:off x="4086288" y="2903250"/>
            <a:ext cx="0" cy="9018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Google Shape;17;p2"/>
          <p:cNvSpPr txBox="1">
            <a:spLocks noGrp="1"/>
          </p:cNvSpPr>
          <p:nvPr>
            <p:ph type="ctrTitle"/>
          </p:nvPr>
        </p:nvSpPr>
        <p:spPr>
          <a:xfrm>
            <a:off x="4266336" y="2758497"/>
            <a:ext cx="7799284" cy="1191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44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3" name="Google Shape;43;p6"/>
          <p:cNvPicPr preferRelativeResize="0"/>
          <p:nvPr/>
        </p:nvPicPr>
        <p:blipFill rotWithShape="1">
          <a:blip r:embed="rId2">
            <a:alphaModFix/>
          </a:blip>
          <a:srcRect l="48877" b="36992"/>
          <a:stretch/>
        </p:blipFill>
        <p:spPr>
          <a:xfrm>
            <a:off x="-152400" y="5285725"/>
            <a:ext cx="6508679" cy="162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6;p19"/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527401" y="1086859"/>
            <a:ext cx="268224" cy="304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138;p19"/>
          <p:cNvCxnSpPr/>
          <p:nvPr userDrawn="1"/>
        </p:nvCxnSpPr>
        <p:spPr>
          <a:xfrm>
            <a:off x="648825" y="1562175"/>
            <a:ext cx="0" cy="4229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0"/>
          <p:cNvPicPr preferRelativeResize="0"/>
          <p:nvPr userDrawn="1"/>
        </p:nvPicPr>
        <p:blipFill rotWithShape="1">
          <a:blip r:embed="rId2">
            <a:alphaModFix/>
          </a:blip>
          <a:srcRect l="49625" b="34782"/>
          <a:stretch/>
        </p:blipFill>
        <p:spPr>
          <a:xfrm>
            <a:off x="-57150" y="5285725"/>
            <a:ext cx="6413429" cy="16865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2"/>
          <p:cNvPicPr preferRelativeResize="0"/>
          <p:nvPr userDrawn="1"/>
        </p:nvPicPr>
        <p:blipFill rotWithShape="1">
          <a:blip r:embed="rId2">
            <a:alphaModFix/>
          </a:blip>
          <a:srcRect l="49625" b="34782"/>
          <a:stretch/>
        </p:blipFill>
        <p:spPr>
          <a:xfrm>
            <a:off x="-57150" y="5285725"/>
            <a:ext cx="6413429" cy="16865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1" name="Google Shape;81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3"/>
          <p:cNvPicPr preferRelativeResize="0"/>
          <p:nvPr/>
        </p:nvPicPr>
        <p:blipFill rotWithShape="1">
          <a:blip r:embed="rId2">
            <a:alphaModFix/>
          </a:blip>
          <a:srcRect l="49177" b="36992"/>
          <a:stretch/>
        </p:blipFill>
        <p:spPr>
          <a:xfrm>
            <a:off x="-114300" y="5285725"/>
            <a:ext cx="6470579" cy="16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8" name="Google Shape;88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1">
  <p:cSld name="1_Custom Layout 1 1">
    <p:bg>
      <p:bgPr>
        <a:solidFill>
          <a:srgbClr val="E21C1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10480950" y="6185600"/>
            <a:ext cx="1419300" cy="561900"/>
          </a:xfrm>
          <a:prstGeom prst="rect">
            <a:avLst/>
          </a:prstGeom>
          <a:solidFill>
            <a:srgbClr val="E21C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" name="Google Shape;3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75525" y="2192924"/>
            <a:ext cx="9324048" cy="466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/>
          <p:cNvPicPr preferRelativeResize="0"/>
          <p:nvPr/>
        </p:nvPicPr>
        <p:blipFill rotWithShape="1">
          <a:blip r:embed="rId3">
            <a:alphaModFix/>
          </a:blip>
          <a:srcRect l="52154" b="39250"/>
          <a:stretch/>
        </p:blipFill>
        <p:spPr>
          <a:xfrm>
            <a:off x="-19051" y="5172500"/>
            <a:ext cx="6461423" cy="166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21393" y="6328034"/>
            <a:ext cx="1220930" cy="4186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1280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userDrawn="1">
  <p:cSld name="Comparis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4837113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483711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Google Shape;60;p9"/>
          <p:cNvSpPr txBox="1">
            <a:spLocks noGrp="1"/>
          </p:cNvSpPr>
          <p:nvPr>
            <p:ph type="body" idx="13"/>
          </p:nvPr>
        </p:nvSpPr>
        <p:spPr>
          <a:xfrm>
            <a:off x="6516687" y="1690688"/>
            <a:ext cx="4837113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Google Shape;61;p9"/>
          <p:cNvSpPr txBox="1">
            <a:spLocks noGrp="1"/>
          </p:cNvSpPr>
          <p:nvPr>
            <p:ph type="body" idx="14"/>
          </p:nvPr>
        </p:nvSpPr>
        <p:spPr>
          <a:xfrm>
            <a:off x="6516688" y="2514600"/>
            <a:ext cx="483711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2" name="Google Shape;136;p19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527401" y="2200275"/>
            <a:ext cx="268224" cy="304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Google Shape;138;p19"/>
          <p:cNvCxnSpPr/>
          <p:nvPr userDrawn="1"/>
        </p:nvCxnSpPr>
        <p:spPr>
          <a:xfrm>
            <a:off x="648825" y="2675591"/>
            <a:ext cx="0" cy="351407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15" name="Google Shape;136;p19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6153501" y="2200275"/>
            <a:ext cx="268224" cy="304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Google Shape;138;p19"/>
          <p:cNvCxnSpPr/>
          <p:nvPr userDrawn="1"/>
        </p:nvCxnSpPr>
        <p:spPr>
          <a:xfrm>
            <a:off x="6274925" y="2675591"/>
            <a:ext cx="0" cy="351407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09045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621392" y="6328034"/>
            <a:ext cx="1220931" cy="42325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6" r:id="rId5"/>
    <p:sldLayoutId id="2147483658" r:id="rId6"/>
    <p:sldLayoutId id="2147483659" r:id="rId7"/>
    <p:sldLayoutId id="2147483660" r:id="rId8"/>
    <p:sldLayoutId id="2147483663" r:id="rId9"/>
    <p:sldLayoutId id="2147483664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dt-toolbook.com/aeiou-en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2788" y="2903250"/>
            <a:ext cx="2343325" cy="796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" name="Google Shape;112;p16"/>
          <p:cNvCxnSpPr/>
          <p:nvPr/>
        </p:nvCxnSpPr>
        <p:spPr>
          <a:xfrm>
            <a:off x="4086288" y="2903250"/>
            <a:ext cx="0" cy="9018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3" name="Google Shape;113;p1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en-US" sz="3600" dirty="0" smtClean="0">
                <a:solidFill>
                  <a:schemeClr val="lt1"/>
                </a:solidFill>
              </a:rPr>
              <a:t>Formulating Problem Statements</a:t>
            </a:r>
            <a:endParaRPr sz="36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47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" y="18549"/>
            <a:ext cx="12376597" cy="13257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We rejoin our heroes with a large complex problem…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2098" t="20236" r="9907" b="18044"/>
          <a:stretch/>
        </p:blipFill>
        <p:spPr>
          <a:xfrm>
            <a:off x="137700" y="810914"/>
            <a:ext cx="4385177" cy="24590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2367" t="20727" r="5574" b="13936"/>
          <a:stretch/>
        </p:blipFill>
        <p:spPr>
          <a:xfrm>
            <a:off x="1608968" y="1698732"/>
            <a:ext cx="4389927" cy="24590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2843" t="40300" r="23400" b="9652"/>
          <a:stretch/>
        </p:blipFill>
        <p:spPr>
          <a:xfrm>
            <a:off x="3049248" y="2383394"/>
            <a:ext cx="4772027" cy="2549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l="35789" t="21926" r="15450" b="28886"/>
          <a:stretch/>
        </p:blipFill>
        <p:spPr>
          <a:xfrm>
            <a:off x="4914044" y="3135984"/>
            <a:ext cx="4559769" cy="25846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l="4750" t="15876" r="3513" b="7514"/>
          <a:stretch/>
        </p:blipFill>
        <p:spPr>
          <a:xfrm>
            <a:off x="6390062" y="3700636"/>
            <a:ext cx="4528912" cy="25846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8654" y="6172862"/>
            <a:ext cx="717055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#growth-and-learning-series</a:t>
            </a:r>
          </a:p>
          <a:p>
            <a:r>
              <a:rPr lang="en-US" sz="1800" dirty="0">
                <a:solidFill>
                  <a:schemeClr val="bg1"/>
                </a:solidFill>
              </a:rPr>
              <a:t>https://</a:t>
            </a:r>
            <a:r>
              <a:rPr lang="en-US" sz="2000" dirty="0">
                <a:solidFill>
                  <a:schemeClr val="bg1"/>
                </a:solidFill>
              </a:rPr>
              <a:t>confluence.hy-vee.com/display/ITMain/Training+Videos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85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ySgLY7gINu3ea9dacMuNaoS6JjYN-K7np_w239pcW7y3KklqXTeCBDfK_mYp-vu7OH7DsN-MfGO_my_tMoJrolCUB-tm8Wm5BLA_BYssJB3RPBPBh571Ai07_N18OFgzQjNfYqy0sd9Y68UHLEa21h6NdGRFpjhi9GziJqGR6lpmcRh6VBms7LHRNA0Xc-7MVvimtjNS7Ri_wowEvfzl0bMRaMfDu5lMcbqwLIBY6Gb1t4cKtyWerwTiIsOtXyZhPeXMZL6uKXvg2g5kaIq2d0k-7h0YX-Yakxs2b24m9BRcIO81TyIiiXSMicGdbdeh-vvqwvmbVQ0uU7VUGMEbhZ8QZY19d3VEVeP2m8QtIPoglgo-G3DD1sW_J8tqjR5btk7ZTx9pP10SfYgavZx3gBRsmIpWVJYc_JLDfDprZVWRgjyE4Fx4EyWAksQ2P2hpufTcy7KIEqq-oIGfpl4pd4-pff0FvJiqzawV-sCmNx-tKm54ljumc7lJlWSpLckbo2PthsCqWGYUtBcM39XosomXbdAWr9X6Qg07rcNq6o1aDK70Adnjsqw39mK97oRQzkjpaQXpjw9lQ2L4_WIanWqt1T-FdYZGKL9edHY7ypFxbeqQajOgWLS5O9R8FnbLXOO4GMZsLU91jmff7lRL6mFZ28Q40L8B9kp20b1uJT2i-6efGKNAKXf_iQAbHXk=w1110-h832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1" b="8754"/>
          <a:stretch/>
        </p:blipFill>
        <p:spPr bwMode="auto">
          <a:xfrm>
            <a:off x="0" y="-38100"/>
            <a:ext cx="121920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15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49" y="0"/>
            <a:ext cx="5162551" cy="688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5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went wrong?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Finley heard what she wanted to hear</a:t>
            </a:r>
          </a:p>
          <a:p>
            <a:r>
              <a:rPr lang="en-US" dirty="0" smtClean="0"/>
              <a:t>She came with a preferred plan of action</a:t>
            </a:r>
          </a:p>
          <a:p>
            <a:r>
              <a:rPr lang="en-US" dirty="0" err="1" smtClean="0"/>
              <a:t>Thalia</a:t>
            </a:r>
            <a:r>
              <a:rPr lang="en-US" dirty="0" smtClean="0"/>
              <a:t> came with a solution in mind</a:t>
            </a:r>
          </a:p>
          <a:p>
            <a:r>
              <a:rPr lang="en-US" dirty="0" smtClean="0"/>
              <a:t>She couldn’t communicate her actual needs because she was emotional</a:t>
            </a:r>
          </a:p>
          <a:p>
            <a:endParaRPr lang="en-US" dirty="0"/>
          </a:p>
          <a:p>
            <a:r>
              <a:rPr lang="en-US" dirty="0" smtClean="0"/>
              <a:t>Humans are fallible and terrible at communicating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4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wrong problem</a:t>
            </a:r>
            <a:endParaRPr lang="en-US" dirty="0"/>
          </a:p>
        </p:txBody>
      </p:sp>
      <p:pic>
        <p:nvPicPr>
          <p:cNvPr id="3074" name="Picture 2" descr="How Systems Development goes : ProgrammerHum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2" y="1893887"/>
            <a:ext cx="9096375" cy="443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58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Making Biases</a:t>
            </a:r>
            <a:endParaRPr lang="en-US" dirty="0"/>
          </a:p>
        </p:txBody>
      </p:sp>
      <p:pic>
        <p:nvPicPr>
          <p:cNvPr id="2050" name="Picture 2" descr="This image has an empty alt attribute; its file name is ima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7" y="1690688"/>
            <a:ext cx="7947025" cy="4764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inking, Fast and Slow by Daniel Kahneman | Penguin Random House Ca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806" y="1690688"/>
            <a:ext cx="28575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48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“A problem well put is half solved.”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― </a:t>
            </a:r>
            <a:r>
              <a:rPr lang="en-US" b="1" dirty="0" smtClean="0">
                <a:solidFill>
                  <a:schemeClr val="bg1"/>
                </a:solidFill>
              </a:rPr>
              <a:t>John Dewey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0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rime scene investigator taking evide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2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621486" y="217712"/>
            <a:ext cx="35705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Problem Statements: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The who, what, where, why of motivations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Solution Statements: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The how or tactics that addresses the problem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25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a Problem Statement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Separate </a:t>
            </a:r>
            <a:r>
              <a:rPr lang="en-US" dirty="0"/>
              <a:t>decision making from cognitive biases</a:t>
            </a:r>
          </a:p>
          <a:p>
            <a:r>
              <a:rPr lang="en-US" dirty="0" smtClean="0"/>
              <a:t>Establish </a:t>
            </a:r>
            <a:r>
              <a:rPr lang="en-US" dirty="0"/>
              <a:t>a common language</a:t>
            </a:r>
          </a:p>
          <a:p>
            <a:r>
              <a:rPr lang="en-US" dirty="0" smtClean="0"/>
              <a:t>Create </a:t>
            </a:r>
            <a:r>
              <a:rPr lang="en-US" dirty="0"/>
              <a:t>a shared user-focused context around the actual problem on which to test solutions</a:t>
            </a:r>
          </a:p>
          <a:p>
            <a:r>
              <a:rPr lang="en-US" dirty="0" smtClean="0"/>
              <a:t>Allow </a:t>
            </a:r>
            <a:r>
              <a:rPr lang="en-US" dirty="0"/>
              <a:t>solutions to be more resilient by putting them in the system context instead of the user context</a:t>
            </a:r>
          </a:p>
          <a:p>
            <a:r>
              <a:rPr lang="en-US" dirty="0" smtClean="0"/>
              <a:t>Support </a:t>
            </a:r>
            <a:r>
              <a:rPr lang="en-US" dirty="0"/>
              <a:t>small testable hypotheses</a:t>
            </a:r>
          </a:p>
          <a:p>
            <a:r>
              <a:rPr lang="en-US" dirty="0" smtClean="0"/>
              <a:t>Separate </a:t>
            </a:r>
            <a:r>
              <a:rPr lang="en-US" dirty="0"/>
              <a:t>the signal of the problem from the noise of the technical system we are operating </a:t>
            </a:r>
            <a:r>
              <a:rPr lang="en-US" dirty="0" smtClean="0"/>
              <a:t>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47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Statements are not valuable in all situations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Problem Statements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Troubleshooting support tickets</a:t>
            </a:r>
          </a:p>
          <a:p>
            <a:r>
              <a:rPr lang="en-US" dirty="0" smtClean="0"/>
              <a:t>Feature discovery</a:t>
            </a:r>
          </a:p>
          <a:p>
            <a:r>
              <a:rPr lang="en-US" dirty="0" smtClean="0"/>
              <a:t>Problem-solution fit</a:t>
            </a:r>
          </a:p>
          <a:p>
            <a:r>
              <a:rPr lang="en-US" dirty="0" smtClean="0"/>
              <a:t>Product-market fit *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 smtClean="0"/>
              <a:t>Use Other Tools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Convincing someone their solution is wrong</a:t>
            </a:r>
          </a:p>
          <a:p>
            <a:r>
              <a:rPr lang="en-US" dirty="0" smtClean="0"/>
              <a:t>Technical implementation discussions *</a:t>
            </a:r>
          </a:p>
          <a:p>
            <a:r>
              <a:rPr lang="en-US" dirty="0" smtClean="0"/>
              <a:t>Business model fit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97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Tools: Talk </a:t>
            </a:r>
            <a:r>
              <a:rPr lang="en-US" dirty="0" smtClean="0"/>
              <a:t>to </a:t>
            </a:r>
            <a:r>
              <a:rPr lang="en-US" dirty="0" smtClean="0"/>
              <a:t>Users – the Problem Interview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activities or jobs are they trying to complete?</a:t>
            </a:r>
          </a:p>
          <a:p>
            <a:r>
              <a:rPr lang="en-US" dirty="0"/>
              <a:t>What is impeding them from those actions?</a:t>
            </a:r>
          </a:p>
          <a:p>
            <a:r>
              <a:rPr lang="en-US" dirty="0"/>
              <a:t>What workarounds are they using to get around the software’s limitations?</a:t>
            </a:r>
          </a:p>
          <a:p>
            <a:r>
              <a:rPr lang="en-US" dirty="0"/>
              <a:t>Why do they want to accomplish that action?</a:t>
            </a:r>
          </a:p>
          <a:p>
            <a:r>
              <a:rPr lang="en-US" dirty="0"/>
              <a:t>Why do they feel pain with the current process</a:t>
            </a:r>
            <a:r>
              <a:rPr lang="en-US" dirty="0" smtClean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00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Interview Tips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Set the stage that you may ask dumb questions</a:t>
            </a:r>
          </a:p>
          <a:p>
            <a:r>
              <a:rPr lang="en-US" dirty="0" smtClean="0"/>
              <a:t>Focus on user behavior, not system actions</a:t>
            </a:r>
          </a:p>
          <a:p>
            <a:r>
              <a:rPr lang="en-US" dirty="0" smtClean="0"/>
              <a:t>Listen to user’s dreams, but don’t start brainstorming solutions</a:t>
            </a:r>
          </a:p>
          <a:p>
            <a:r>
              <a:rPr lang="en-US" dirty="0" smtClean="0"/>
              <a:t>Watch out for cognitive biases</a:t>
            </a:r>
          </a:p>
          <a:p>
            <a:r>
              <a:rPr lang="en-US" dirty="0" smtClean="0"/>
              <a:t>Stay open and actively listening</a:t>
            </a:r>
          </a:p>
          <a:p>
            <a:r>
              <a:rPr lang="en-US" dirty="0"/>
              <a:t>“What I hear you saying is X.”  Or “I believe what you are trying to do is Y</a:t>
            </a:r>
            <a:r>
              <a:rPr lang="en-US" dirty="0" smtClean="0"/>
              <a:t>.”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28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Tool: Push deeper – the five whys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104" t="9444" r="6146" b="3889"/>
          <a:stretch/>
        </p:blipFill>
        <p:spPr>
          <a:xfrm>
            <a:off x="1725422" y="1484114"/>
            <a:ext cx="8741156" cy="50881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108" y="5962650"/>
            <a:ext cx="14221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Miro template 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61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Tool: Customer Journey Mapping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458" t="17223" r="17188" b="21295"/>
          <a:stretch/>
        </p:blipFill>
        <p:spPr>
          <a:xfrm>
            <a:off x="1609941" y="1476861"/>
            <a:ext cx="8972117" cy="50572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108" y="5962650"/>
            <a:ext cx="14221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Miro template 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33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Tool: AEIOU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604" t="15000" r="17187" b="17222"/>
          <a:stretch/>
        </p:blipFill>
        <p:spPr>
          <a:xfrm>
            <a:off x="3269315" y="1292224"/>
            <a:ext cx="7078914" cy="5375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108" y="5962650"/>
            <a:ext cx="31422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en.dt-toolbook.com/aeiou-en</a:t>
            </a:r>
            <a:r>
              <a:rPr lang="en-US" dirty="0" smtClean="0"/>
              <a:t> 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70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Specific, repeatable user actions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4972050" cy="4351338"/>
          </a:xfrm>
        </p:spPr>
        <p:txBody>
          <a:bodyPr/>
          <a:lstStyle/>
          <a:p>
            <a:r>
              <a:rPr lang="en-US" dirty="0" smtClean="0"/>
              <a:t>To understand expected, measurable customer behavior</a:t>
            </a:r>
            <a:endParaRPr lang="en-US" dirty="0"/>
          </a:p>
        </p:txBody>
      </p:sp>
      <p:pic>
        <p:nvPicPr>
          <p:cNvPr id="4098" name="Picture 2" descr="This image has an empty alt attribute; its file name is image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25" y="1458912"/>
            <a:ext cx="4524375" cy="455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02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Formulate a Problem Statement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a </a:t>
            </a:r>
            <a:r>
              <a:rPr lang="en-US" i="1" dirty="0"/>
              <a:t>type of user</a:t>
            </a:r>
            <a:endParaRPr lang="en-US" dirty="0"/>
          </a:p>
          <a:p>
            <a:r>
              <a:rPr lang="en-US" dirty="0"/>
              <a:t>I want to </a:t>
            </a:r>
            <a:r>
              <a:rPr lang="en-US" i="1" dirty="0"/>
              <a:t>complete a job</a:t>
            </a:r>
            <a:endParaRPr lang="en-US" dirty="0"/>
          </a:p>
          <a:p>
            <a:r>
              <a:rPr lang="en-US" dirty="0"/>
              <a:t>But </a:t>
            </a:r>
            <a:r>
              <a:rPr lang="en-US" i="1" dirty="0"/>
              <a:t>limitation I am facing me</a:t>
            </a:r>
            <a:endParaRPr lang="en-US" dirty="0"/>
          </a:p>
          <a:p>
            <a:r>
              <a:rPr lang="en-US" dirty="0"/>
              <a:t>Because </a:t>
            </a:r>
            <a:r>
              <a:rPr lang="en-US" i="1" dirty="0"/>
              <a:t>description of the system impeding the user</a:t>
            </a:r>
            <a:endParaRPr lang="en-US" dirty="0"/>
          </a:p>
          <a:p>
            <a:r>
              <a:rPr lang="en-US" dirty="0"/>
              <a:t>Which makes me feel </a:t>
            </a:r>
            <a:r>
              <a:rPr lang="en-US" i="1" dirty="0" smtClean="0"/>
              <a:t>emotion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82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Thalia’s</a:t>
            </a:r>
            <a:r>
              <a:rPr lang="en-US" dirty="0" smtClean="0"/>
              <a:t> Problem Statement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a 2-year-old with control issues</a:t>
            </a:r>
          </a:p>
          <a:p>
            <a:r>
              <a:rPr lang="en-US" dirty="0"/>
              <a:t>I want to eat my yogurt</a:t>
            </a:r>
          </a:p>
          <a:p>
            <a:r>
              <a:rPr lang="en-US" dirty="0"/>
              <a:t>But I don’t have a spoon I like</a:t>
            </a:r>
          </a:p>
          <a:p>
            <a:r>
              <a:rPr lang="en-US" dirty="0"/>
              <a:t>Because I want my spoon to match my plate and cup and Finley has the pink yogurt spoon</a:t>
            </a:r>
          </a:p>
          <a:p>
            <a:r>
              <a:rPr lang="en-US" dirty="0"/>
              <a:t>Which makes me feel emotions, so, so many emotions, because I’m two and everything makes me feel emotions</a:t>
            </a:r>
            <a:r>
              <a:rPr lang="en-US" dirty="0" smtClean="0"/>
              <a:t>.  And I don’t have many words yet.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52400" y="5598825"/>
            <a:ext cx="10205038" cy="1156275"/>
            <a:chOff x="152400" y="5313075"/>
            <a:chExt cx="10205038" cy="1156275"/>
          </a:xfrm>
        </p:grpSpPr>
        <p:sp>
          <p:nvSpPr>
            <p:cNvPr id="4" name="TextBox 3"/>
            <p:cNvSpPr txBox="1"/>
            <p:nvPr/>
          </p:nvSpPr>
          <p:spPr>
            <a:xfrm>
              <a:off x="152400" y="5884575"/>
              <a:ext cx="102050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Testable hypothesis you can validate a solution against</a:t>
              </a:r>
              <a:endParaRPr lang="en-US" sz="3200" dirty="0"/>
            </a:p>
          </p:txBody>
        </p:sp>
        <p:sp>
          <p:nvSpPr>
            <p:cNvPr id="5" name="Down Arrow 4"/>
            <p:cNvSpPr/>
            <p:nvPr/>
          </p:nvSpPr>
          <p:spPr>
            <a:xfrm rot="10800000">
              <a:off x="1790700" y="5313075"/>
              <a:ext cx="742950" cy="5715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Down Arrow 5"/>
            <p:cNvSpPr/>
            <p:nvPr/>
          </p:nvSpPr>
          <p:spPr>
            <a:xfrm rot="10800000">
              <a:off x="7639050" y="5343094"/>
              <a:ext cx="742950" cy="5715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866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Questions and Conversation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35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62500" y="1892021"/>
            <a:ext cx="7239000" cy="4013479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March 11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: Concourse and </a:t>
            </a:r>
            <a:r>
              <a:rPr lang="en-US" dirty="0" err="1" smtClean="0">
                <a:solidFill>
                  <a:schemeClr val="bg1"/>
                </a:solidFill>
              </a:rPr>
              <a:t>Ansible</a:t>
            </a:r>
            <a:r>
              <a:rPr lang="en-US" dirty="0" smtClean="0">
                <a:solidFill>
                  <a:schemeClr val="bg1"/>
                </a:solidFill>
              </a:rPr>
              <a:t> Pipeline to the S1s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March 18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: What is UX and when to engage the UX team?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892021"/>
            <a:ext cx="3886200" cy="3112057"/>
          </a:xfrm>
          <a:prstGeom prst="rect">
            <a:avLst/>
          </a:prstGeom>
        </p:spPr>
      </p:pic>
      <p:pic>
        <p:nvPicPr>
          <p:cNvPr id="5122" name="Picture 2" descr="Tonight, on Sean Hannity: | IMDB v2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1" y="1868054"/>
            <a:ext cx="4191000" cy="313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89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y-Vee Template" id="{1DF9EC85-30F5-4F46-A01A-6B58CEF51C47}" vid="{82D359C3-71DC-422B-A436-B27A3F3307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11718</TotalTime>
  <Words>746</Words>
  <Application>Microsoft Office PowerPoint</Application>
  <PresentationFormat>Widescreen</PresentationFormat>
  <Paragraphs>91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Formulating Problem Statements</vt:lpstr>
      <vt:lpstr>We rejoin our heroes with a large complex problem…</vt:lpstr>
      <vt:lpstr>PowerPoint Presentation</vt:lpstr>
      <vt:lpstr>PowerPoint Presentation</vt:lpstr>
      <vt:lpstr>What went wrong?</vt:lpstr>
      <vt:lpstr>Solving the wrong problem</vt:lpstr>
      <vt:lpstr>Decision Making Biases</vt:lpstr>
      <vt:lpstr>“A problem well put is half solved.” ― John Dewey</vt:lpstr>
      <vt:lpstr>PowerPoint Presentation</vt:lpstr>
      <vt:lpstr>Goals of a Problem Statement</vt:lpstr>
      <vt:lpstr>Problem Statements are not valuable in all situations</vt:lpstr>
      <vt:lpstr>Tools: Talk to Users – the Problem Interview</vt:lpstr>
      <vt:lpstr>User Interview Tips</vt:lpstr>
      <vt:lpstr>Tool: Push deeper – the five whys</vt:lpstr>
      <vt:lpstr>Tool: Customer Journey Mapping</vt:lpstr>
      <vt:lpstr>Tool: AEIOU</vt:lpstr>
      <vt:lpstr>Specific, repeatable user actions</vt:lpstr>
      <vt:lpstr>Formulate a Problem Statement</vt:lpstr>
      <vt:lpstr>Thalia’s Problem Statement</vt:lpstr>
      <vt:lpstr>Questions and Conversation</vt:lpstr>
      <vt:lpstr>March 11th: Concourse and Ansible Pipeline to the S1s  March 18th: What is UX and when to engage the UX team?</vt:lpstr>
    </vt:vector>
  </TitlesOfParts>
  <Company>Hy-Vee,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Ocken, Jennie</dc:creator>
  <cp:lastModifiedBy>Ocken, Jennie</cp:lastModifiedBy>
  <cp:revision>11</cp:revision>
  <dcterms:created xsi:type="dcterms:W3CDTF">2021-03-04T13:47:30Z</dcterms:created>
  <dcterms:modified xsi:type="dcterms:W3CDTF">2021-03-12T17:06:13Z</dcterms:modified>
</cp:coreProperties>
</file>